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67" r:id="rId2"/>
    <p:sldId id="268" r:id="rId3"/>
    <p:sldId id="269" r:id="rId4"/>
    <p:sldId id="270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E"/>
    <a:srgbClr val="00B5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60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67C779-C80C-40A3-BD83-10C7CA81C7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36ED8-A0B8-4604-BC41-A68B16FF62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F267D-4C77-4CDB-8EBF-E7EA6B379B98}" type="datetimeFigureOut">
              <a:rPr lang="en-AU" smtClean="0"/>
              <a:t>30/07/2026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C7A499-8CCC-44E6-ADFC-4D21B11747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E9128-DCE1-4579-8BA4-CBCF4A28D4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EBA32-4F3B-4BEF-8990-63E34F11D29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33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DA76C-D69D-4335-9E7C-C1A2475EF7EF}" type="datetimeFigureOut">
              <a:rPr lang="en-AU" smtClean="0"/>
              <a:t>30/07/2026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7B8DA-DC3A-46D8-8ABC-63031D70850F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7086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587B7B-EB9F-4AE4-861A-791724F32B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" y="0"/>
            <a:ext cx="9145143" cy="68580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85713" y="1760539"/>
            <a:ext cx="3851563" cy="1171625"/>
          </a:xfrm>
        </p:spPr>
        <p:txBody>
          <a:bodyPr>
            <a:normAutofit/>
          </a:bodyPr>
          <a:lstStyle>
            <a:lvl1pPr algn="l">
              <a:defRPr sz="4800" b="1">
                <a:solidFill>
                  <a:srgbClr val="0054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13" y="3737951"/>
            <a:ext cx="4887424" cy="59252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B5B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87126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604FF4-0F4C-446F-8792-D9C10D5C3A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" y="0"/>
            <a:ext cx="914514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000" y="531030"/>
            <a:ext cx="7886700" cy="1325563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000" y="1968380"/>
            <a:ext cx="7886700" cy="3442835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41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46178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46178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294594-54A4-4F93-96D8-947F228C8E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5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7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279181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279181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C3237D-F2A4-4A69-AB74-B491127956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57" y="6266406"/>
            <a:ext cx="887168" cy="45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0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81F0DEED-9873-89D8-ABC2-A09B71527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8" y="6139675"/>
            <a:ext cx="986848" cy="5143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3CFECF-0767-4FB1-94D8-CE312F5B14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735" y="138658"/>
            <a:ext cx="887168" cy="45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42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324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448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4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tycareservices@bendigohealth.org.a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tycareservices@bendigohealth.org.au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tycareservices@bendigohealth.org.au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tycareservices@bendigohealth.org.au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tycareservices@bendigohealth.org.a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CA32202-5EDD-462D-8D43-FD96DC95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454976"/>
              </p:ext>
            </p:extLst>
          </p:nvPr>
        </p:nvGraphicFramePr>
        <p:xfrm>
          <a:off x="409074" y="594792"/>
          <a:ext cx="8325852" cy="4149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642">
                  <a:extLst>
                    <a:ext uri="{9D8B030D-6E8A-4147-A177-3AD203B41FA5}">
                      <a16:colId xmlns:a16="http://schemas.microsoft.com/office/drawing/2014/main" val="4059830030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3536156055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1714984223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4281028388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3199239348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4057009016"/>
                    </a:ext>
                  </a:extLst>
                </a:gridCol>
              </a:tblGrid>
              <a:tr h="435622">
                <a:tc>
                  <a:txBody>
                    <a:bodyPr/>
                    <a:lstStyle/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8am-5pm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5pm – 8am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Holidays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708625"/>
                  </a:ext>
                </a:extLst>
              </a:tr>
              <a:tr h="261373">
                <a:tc gridSpan="6">
                  <a:txBody>
                    <a:bodyPr/>
                    <a:lstStyle/>
                    <a:p>
                      <a:pPr algn="ctr"/>
                      <a:r>
                        <a:rPr lang="en-A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INDEPENDENCE (at home)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629960"/>
                  </a:ext>
                </a:extLst>
              </a:tr>
              <a:tr h="374897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care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698163"/>
                  </a:ext>
                </a:extLst>
              </a:tr>
              <a:tr h="458449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 social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26353"/>
                  </a:ext>
                </a:extLst>
              </a:tr>
              <a:tr h="435622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430507"/>
                  </a:ext>
                </a:extLst>
              </a:tr>
              <a:tr h="261373">
                <a:tc gridSpan="6">
                  <a:txBody>
                    <a:bodyPr/>
                    <a:lstStyle/>
                    <a:p>
                      <a:pPr algn="ctr"/>
                      <a:r>
                        <a:rPr lang="en-A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INDEPENDENCE (in the community)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13535"/>
                  </a:ext>
                </a:extLst>
              </a:tr>
              <a:tr h="4452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816450"/>
                  </a:ext>
                </a:extLst>
              </a:tr>
              <a:tr h="435622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social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157260"/>
                  </a:ext>
                </a:extLst>
              </a:tr>
              <a:tr h="431901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12046"/>
                  </a:ext>
                </a:extLst>
              </a:tr>
              <a:tr h="609870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Accompanied transport (km charge)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 per 10km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 per 10km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 per 10km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 per 10km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 per 10km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52137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B306DFD-38D4-4721-A132-DED1B999C25C}"/>
              </a:ext>
            </a:extLst>
          </p:cNvPr>
          <p:cNvSpPr txBox="1"/>
          <p:nvPr/>
        </p:nvSpPr>
        <p:spPr>
          <a:xfrm>
            <a:off x="1022684" y="213044"/>
            <a:ext cx="709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 AT HOME: FEE SCHEDULE 2026 - 2027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A14255-0E4E-45FC-92A4-137DEE3FF860}"/>
              </a:ext>
            </a:extLst>
          </p:cNvPr>
          <p:cNvSpPr txBox="1"/>
          <p:nvPr/>
        </p:nvSpPr>
        <p:spPr>
          <a:xfrm>
            <a:off x="1464733" y="4910667"/>
            <a:ext cx="6383867" cy="122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</a:t>
            </a:r>
            <a:r>
              <a:rPr lang="en-US" sz="105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quoted (except transport) include travel up to 15 km radius of post office</a:t>
            </a:r>
            <a:r>
              <a:rPr lang="en-US" sz="105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AU" sz="105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appointments exceeding15km radius of post office an additional cost of $50</a:t>
            </a:r>
            <a:r>
              <a:rPr lang="en-US" sz="105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 hour applies.</a:t>
            </a:r>
            <a:endParaRPr lang="en-AU" sz="105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05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Transport is billed in 10km </a:t>
            </a:r>
            <a:r>
              <a:rPr lang="en-US" sz="1050" spc="-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intervals.</a:t>
            </a:r>
            <a:endParaRPr lang="en-AU" sz="105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are usually billed in 30-minute intervals where an hourly rate is quoted.</a:t>
            </a:r>
            <a:endParaRPr lang="en-AU" sz="105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●"/>
              <a:tabLst>
                <a:tab pos="560070" algn="l"/>
              </a:tabLst>
            </a:pP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Cancellation</a:t>
            </a:r>
            <a:r>
              <a:rPr lang="en-US" sz="1050" spc="-3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105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</a:t>
            </a:r>
            <a:r>
              <a:rPr lang="en-US" sz="105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</a:t>
            </a:r>
            <a:r>
              <a:rPr lang="en-US" sz="105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 hours</a:t>
            </a:r>
            <a:r>
              <a:rPr lang="en-US" sz="105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notice</a:t>
            </a:r>
            <a:r>
              <a:rPr lang="en-US" sz="1050" spc="-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105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required</a:t>
            </a:r>
            <a:r>
              <a:rPr lang="en-US" sz="105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1050" spc="-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avoid</a:t>
            </a:r>
            <a:r>
              <a:rPr lang="en-US" sz="105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any</a:t>
            </a:r>
            <a:r>
              <a:rPr lang="en-US" sz="105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fees.</a:t>
            </a:r>
            <a:endParaRPr lang="en-AU" sz="105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36F7C4-70D5-4A29-B43D-EC1723FE6DB9}"/>
              </a:ext>
            </a:extLst>
          </p:cNvPr>
          <p:cNvSpPr txBox="1"/>
          <p:nvPr/>
        </p:nvSpPr>
        <p:spPr>
          <a:xfrm>
            <a:off x="5520267" y="6036733"/>
            <a:ext cx="351143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hours: 9am -5pm</a:t>
            </a:r>
          </a:p>
          <a:p>
            <a:r>
              <a:rPr lang="en-AU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Ph: 03 5454 7833 or 03 5018 7301</a:t>
            </a:r>
          </a:p>
          <a:p>
            <a:r>
              <a:rPr lang="fr-FR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Communitycareservices@bendigohealth.org.au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96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CA32202-5EDD-462D-8D43-FD96DC95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117476"/>
              </p:ext>
            </p:extLst>
          </p:nvPr>
        </p:nvGraphicFramePr>
        <p:xfrm>
          <a:off x="569495" y="787399"/>
          <a:ext cx="8325852" cy="3717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642">
                  <a:extLst>
                    <a:ext uri="{9D8B030D-6E8A-4147-A177-3AD203B41FA5}">
                      <a16:colId xmlns:a16="http://schemas.microsoft.com/office/drawing/2014/main" val="4059830030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3536156055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1714984223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4281028388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3199239348"/>
                    </a:ext>
                  </a:extLst>
                </a:gridCol>
                <a:gridCol w="1387642">
                  <a:extLst>
                    <a:ext uri="{9D8B030D-6E8A-4147-A177-3AD203B41FA5}">
                      <a16:colId xmlns:a16="http://schemas.microsoft.com/office/drawing/2014/main" val="4057009016"/>
                    </a:ext>
                  </a:extLst>
                </a:gridCol>
              </a:tblGrid>
              <a:tr h="453295">
                <a:tc>
                  <a:txBody>
                    <a:bodyPr/>
                    <a:lstStyle/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8pm-5pm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5pm-8am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Holidays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708625"/>
                  </a:ext>
                </a:extLst>
              </a:tr>
              <a:tr h="271977">
                <a:tc gridSpan="6">
                  <a:txBody>
                    <a:bodyPr/>
                    <a:lstStyle/>
                    <a:p>
                      <a:pPr algn="ctr"/>
                      <a:r>
                        <a:rPr lang="en-A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EVERYDAY LIVING (at home)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629960"/>
                  </a:ext>
                </a:extLst>
              </a:tr>
              <a:tr h="393467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Domestic assistance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698163"/>
                  </a:ext>
                </a:extLst>
              </a:tr>
              <a:tr h="312742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00239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Garden maintenance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$110/hour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$170/hour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$170/hour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26353"/>
                  </a:ext>
                </a:extLst>
              </a:tr>
              <a:tr h="453295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maintenance and repairs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$130/hour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430507"/>
                  </a:ext>
                </a:extLst>
              </a:tr>
              <a:tr h="271977">
                <a:tc gridSpan="6">
                  <a:txBody>
                    <a:bodyPr/>
                    <a:lstStyle/>
                    <a:p>
                      <a:pPr algn="ctr"/>
                      <a:r>
                        <a:rPr lang="en-A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EVERYDAY LIVING (in the community)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13535"/>
                  </a:ext>
                </a:extLst>
              </a:tr>
              <a:tr h="634613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Domestic assistance in the community (accompanied/un-accompanied)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$115/hour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$136/hour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81645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B306DFD-38D4-4721-A132-DED1B999C25C}"/>
              </a:ext>
            </a:extLst>
          </p:cNvPr>
          <p:cNvSpPr txBox="1"/>
          <p:nvPr/>
        </p:nvSpPr>
        <p:spPr>
          <a:xfrm>
            <a:off x="1183105" y="241816"/>
            <a:ext cx="709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 AT HOME: FEE SCHEDULE 2026 - 2027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A14255-0E4E-45FC-92A4-137DEE3FF860}"/>
              </a:ext>
            </a:extLst>
          </p:cNvPr>
          <p:cNvSpPr txBox="1"/>
          <p:nvPr/>
        </p:nvSpPr>
        <p:spPr>
          <a:xfrm>
            <a:off x="1981200" y="4792133"/>
            <a:ext cx="5229725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</a:t>
            </a:r>
            <a:r>
              <a:rPr lang="en-US" sz="110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quoted include travel of up to 15 km radius of post office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appointments exceding15km radius of post office an additional cost of $50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 hour applies.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are usually billed in 30-minute intervals where an hourly rate is quoted.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●"/>
              <a:tabLst>
                <a:tab pos="560070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Cancellation</a:t>
            </a:r>
            <a:r>
              <a:rPr lang="en-US" sz="1100" spc="-3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</a:t>
            </a:r>
            <a:r>
              <a:rPr lang="en-US" sz="110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 hours</a:t>
            </a:r>
            <a:r>
              <a:rPr lang="en-US" sz="11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notice</a:t>
            </a:r>
            <a:r>
              <a:rPr lang="en-US" sz="1100" spc="-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required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1100" spc="-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avoid</a:t>
            </a:r>
            <a:r>
              <a:rPr lang="en-US" sz="11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any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fees.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36F7C4-70D5-4A29-B43D-EC1723FE6DB9}"/>
              </a:ext>
            </a:extLst>
          </p:cNvPr>
          <p:cNvSpPr txBox="1"/>
          <p:nvPr/>
        </p:nvSpPr>
        <p:spPr>
          <a:xfrm>
            <a:off x="5892800" y="6070600"/>
            <a:ext cx="300254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hours: 9am -5pm</a:t>
            </a:r>
          </a:p>
          <a:p>
            <a:r>
              <a:rPr lang="en-AU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Ph: 03 5454 7833 or 03 5018 7301</a:t>
            </a:r>
          </a:p>
          <a:p>
            <a:r>
              <a:rPr lang="fr-FR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Communitycareservices@bendigohealth.org.au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909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CA32202-5EDD-462D-8D43-FD96DC95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986460"/>
              </p:ext>
            </p:extLst>
          </p:nvPr>
        </p:nvGraphicFramePr>
        <p:xfrm>
          <a:off x="569495" y="787399"/>
          <a:ext cx="8091906" cy="203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651">
                  <a:extLst>
                    <a:ext uri="{9D8B030D-6E8A-4147-A177-3AD203B41FA5}">
                      <a16:colId xmlns:a16="http://schemas.microsoft.com/office/drawing/2014/main" val="4059830030"/>
                    </a:ext>
                  </a:extLst>
                </a:gridCol>
                <a:gridCol w="1348651">
                  <a:extLst>
                    <a:ext uri="{9D8B030D-6E8A-4147-A177-3AD203B41FA5}">
                      <a16:colId xmlns:a16="http://schemas.microsoft.com/office/drawing/2014/main" val="3536156055"/>
                    </a:ext>
                  </a:extLst>
                </a:gridCol>
                <a:gridCol w="1348651">
                  <a:extLst>
                    <a:ext uri="{9D8B030D-6E8A-4147-A177-3AD203B41FA5}">
                      <a16:colId xmlns:a16="http://schemas.microsoft.com/office/drawing/2014/main" val="1714984223"/>
                    </a:ext>
                  </a:extLst>
                </a:gridCol>
                <a:gridCol w="1348651">
                  <a:extLst>
                    <a:ext uri="{9D8B030D-6E8A-4147-A177-3AD203B41FA5}">
                      <a16:colId xmlns:a16="http://schemas.microsoft.com/office/drawing/2014/main" val="4281028388"/>
                    </a:ext>
                  </a:extLst>
                </a:gridCol>
                <a:gridCol w="1348651">
                  <a:extLst>
                    <a:ext uri="{9D8B030D-6E8A-4147-A177-3AD203B41FA5}">
                      <a16:colId xmlns:a16="http://schemas.microsoft.com/office/drawing/2014/main" val="3199239348"/>
                    </a:ext>
                  </a:extLst>
                </a:gridCol>
                <a:gridCol w="1348651">
                  <a:extLst>
                    <a:ext uri="{9D8B030D-6E8A-4147-A177-3AD203B41FA5}">
                      <a16:colId xmlns:a16="http://schemas.microsoft.com/office/drawing/2014/main" val="4057009016"/>
                    </a:ext>
                  </a:extLst>
                </a:gridCol>
              </a:tblGrid>
              <a:tr h="453295">
                <a:tc>
                  <a:txBody>
                    <a:bodyPr/>
                    <a:lstStyle/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7am-5pm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6pm-7am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Holidays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708625"/>
                  </a:ext>
                </a:extLst>
              </a:tr>
              <a:tr h="271977">
                <a:tc gridSpan="6">
                  <a:txBody>
                    <a:bodyPr/>
                    <a:lstStyle/>
                    <a:p>
                      <a:pPr algn="ctr"/>
                      <a:r>
                        <a:rPr lang="en-A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(NURSING)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629960"/>
                  </a:ext>
                </a:extLst>
              </a:tr>
              <a:tr h="393467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Registered Nurse visit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$330/hour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698163"/>
                  </a:ext>
                </a:extLst>
              </a:tr>
              <a:tr h="366028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Nurse consultant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00239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Nurse phone call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$195/hour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$265/hour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$330/hour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263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B306DFD-38D4-4721-A132-DED1B999C25C}"/>
              </a:ext>
            </a:extLst>
          </p:cNvPr>
          <p:cNvSpPr txBox="1"/>
          <p:nvPr/>
        </p:nvSpPr>
        <p:spPr>
          <a:xfrm>
            <a:off x="1022684" y="213044"/>
            <a:ext cx="709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 AT HOME: FEE SCHEDULE 2026 - 2027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A14255-0E4E-45FC-92A4-137DEE3FF860}"/>
              </a:ext>
            </a:extLst>
          </p:cNvPr>
          <p:cNvSpPr txBox="1"/>
          <p:nvPr/>
        </p:nvSpPr>
        <p:spPr>
          <a:xfrm>
            <a:off x="1752600" y="3200400"/>
            <a:ext cx="5105400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</a:t>
            </a:r>
            <a:r>
              <a:rPr lang="en-US" sz="110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quoted include travel of up to 15 km radius of post office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appointments exceeding 15km radius of post office an additional cost of $50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 hour applies.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are usually billed in 15-minute intervals where an hourly rate is quoted.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●"/>
              <a:tabLst>
                <a:tab pos="560070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Cancellation</a:t>
            </a:r>
            <a:r>
              <a:rPr lang="en-US" sz="1100" spc="-3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</a:t>
            </a:r>
            <a:r>
              <a:rPr lang="en-US" sz="110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 hours</a:t>
            </a:r>
            <a:r>
              <a:rPr lang="en-US" sz="11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notice</a:t>
            </a:r>
            <a:r>
              <a:rPr lang="en-US" sz="1100" spc="-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required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1100" spc="-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avoid</a:t>
            </a:r>
            <a:r>
              <a:rPr lang="en-US" sz="11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any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fees.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36F7C4-70D5-4A29-B43D-EC1723FE6DB9}"/>
              </a:ext>
            </a:extLst>
          </p:cNvPr>
          <p:cNvSpPr txBox="1"/>
          <p:nvPr/>
        </p:nvSpPr>
        <p:spPr>
          <a:xfrm>
            <a:off x="5672667" y="5020732"/>
            <a:ext cx="33358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Office hours 9am -5pm</a:t>
            </a:r>
          </a:p>
          <a:p>
            <a:r>
              <a:rPr lang="en-AU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Ph: 03 5454 7833; 03 5018 7301</a:t>
            </a:r>
          </a:p>
          <a:p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Email: 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Communitycareservices@bendigohealth.org.au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282296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CA32202-5EDD-462D-8D43-FD96DC95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019757"/>
              </p:ext>
            </p:extLst>
          </p:nvPr>
        </p:nvGraphicFramePr>
        <p:xfrm>
          <a:off x="569495" y="787399"/>
          <a:ext cx="8382000" cy="4075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405983003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53615605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71498422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4281028388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199239348"/>
                    </a:ext>
                  </a:extLst>
                </a:gridCol>
              </a:tblGrid>
              <a:tr h="453295">
                <a:tc>
                  <a:txBody>
                    <a:bodyPr/>
                    <a:lstStyle/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8am-5pm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Clinic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8am-5pm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Visit (within 15km radius of Post Office)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8am-5pm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Visit (15-30km radius of Post Office)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 – 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0808am-5pm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Visit (outside 30km radius of Post Office)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708625"/>
                  </a:ext>
                </a:extLst>
              </a:tr>
              <a:tr h="271977">
                <a:tc gridSpan="5">
                  <a:txBody>
                    <a:bodyPr/>
                    <a:lstStyle/>
                    <a:p>
                      <a:pPr algn="ctr"/>
                      <a:r>
                        <a:rPr lang="en-A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(ALLIED HEALTH)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A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A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A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AU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629960"/>
                  </a:ext>
                </a:extLst>
              </a:tr>
              <a:tr h="393467">
                <a:tc>
                  <a:txBody>
                    <a:bodyPr/>
                    <a:lstStyle/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Speech pathology</a:t>
                      </a:r>
                      <a:endParaRPr lang="en-AU" sz="11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Social Worker</a:t>
                      </a:r>
                      <a:endParaRPr lang="en-AU" sz="11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Exercise Physiologist</a:t>
                      </a:r>
                      <a:endParaRPr lang="en-AU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$205 (Initial appointment $250)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$205 (Initial appointment $250)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$255 (Initial appointment $300)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$255 (Initial appointment $300)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698163"/>
                  </a:ext>
                </a:extLst>
              </a:tr>
              <a:tr h="366028">
                <a:tc>
                  <a:txBody>
                    <a:bodyPr/>
                    <a:lstStyle/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Physiotherapist</a:t>
                      </a:r>
                      <a:endParaRPr lang="en-AU" sz="11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Podiatrist</a:t>
                      </a:r>
                      <a:endParaRPr lang="en-AU" sz="11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Dietetics/Food Nutrition</a:t>
                      </a:r>
                      <a:endParaRPr lang="en-AU" sz="11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Occupational Therapist</a:t>
                      </a:r>
                      <a:endParaRPr lang="en-AU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$310/hour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$310/hour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00239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67945">
                        <a:spcBef>
                          <a:spcPts val="245"/>
                        </a:spcBef>
                      </a:pPr>
                      <a:r>
                        <a:rPr lang="en-US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Allied Health Therapy Assistant</a:t>
                      </a:r>
                      <a:endParaRPr lang="en-A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$180/hour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$180/hour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26353"/>
                  </a:ext>
                </a:extLst>
              </a:tr>
              <a:tr h="453295">
                <a:tc>
                  <a:txBody>
                    <a:bodyPr/>
                    <a:lstStyle/>
                    <a:p>
                      <a:pPr marL="67945">
                        <a:spcBef>
                          <a:spcPts val="245"/>
                        </a:spcBef>
                      </a:pPr>
                      <a:r>
                        <a:rPr lang="en-US" sz="11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Allied Health – Exercise Group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4430507"/>
                  </a:ext>
                </a:extLst>
              </a:tr>
              <a:tr h="271977">
                <a:tc>
                  <a:txBody>
                    <a:bodyPr/>
                    <a:lstStyle/>
                    <a:p>
                      <a:pPr marL="67945">
                        <a:spcBef>
                          <a:spcPts val="245"/>
                        </a:spcBef>
                      </a:pPr>
                      <a:r>
                        <a:rPr lang="en-US" sz="11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Allied Health – Hydrotherapy Group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0313535"/>
                  </a:ext>
                </a:extLst>
              </a:tr>
              <a:tr h="271977">
                <a:tc>
                  <a:txBody>
                    <a:bodyPr/>
                    <a:lstStyle/>
                    <a:p>
                      <a:pPr marL="67945">
                        <a:spcBef>
                          <a:spcPts val="245"/>
                        </a:spcBef>
                      </a:pPr>
                      <a:r>
                        <a:rPr lang="en-US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Allied Health Assessment</a:t>
                      </a:r>
                      <a:endParaRPr lang="en-A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30022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B306DFD-38D4-4721-A132-DED1B999C25C}"/>
              </a:ext>
            </a:extLst>
          </p:cNvPr>
          <p:cNvSpPr txBox="1"/>
          <p:nvPr/>
        </p:nvSpPr>
        <p:spPr>
          <a:xfrm>
            <a:off x="1211179" y="242493"/>
            <a:ext cx="709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 AT HOME: FEE SCHEDULE 2026 - 2027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A14255-0E4E-45FC-92A4-137DEE3FF860}"/>
              </a:ext>
            </a:extLst>
          </p:cNvPr>
          <p:cNvSpPr txBox="1"/>
          <p:nvPr/>
        </p:nvSpPr>
        <p:spPr>
          <a:xfrm>
            <a:off x="1481667" y="4936067"/>
            <a:ext cx="7084817" cy="79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are usually billed in 15-minute intervals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30"/>
              </a:spcBef>
              <a:buSzPts val="1200"/>
              <a:buFont typeface="Times New Roman" panose="02020603050405020304" pitchFamily="18" charset="0"/>
              <a:buChar char="●"/>
              <a:tabLst>
                <a:tab pos="564515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exercise fees vary across locations. Any variations above what is quoted above will be negotiated with the participant.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●"/>
              <a:tabLst>
                <a:tab pos="560070" algn="l"/>
              </a:tabLst>
            </a:pP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Cancellation</a:t>
            </a:r>
            <a:r>
              <a:rPr lang="en-US" sz="1100" spc="-3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</a:t>
            </a:r>
            <a:r>
              <a:rPr lang="en-US" sz="1100" spc="-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48hrs</a:t>
            </a:r>
            <a:r>
              <a:rPr lang="en-US" sz="11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notice</a:t>
            </a:r>
            <a:r>
              <a:rPr lang="en-US" sz="1100" spc="-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required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1100" spc="-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avoid</a:t>
            </a:r>
            <a:r>
              <a:rPr lang="en-US" sz="11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any</a:t>
            </a:r>
            <a:r>
              <a:rPr lang="en-US" sz="1100" spc="-3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fees</a:t>
            </a:r>
            <a:endParaRPr lang="en-AU" sz="1100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36F7C4-70D5-4A29-B43D-EC1723FE6DB9}"/>
              </a:ext>
            </a:extLst>
          </p:cNvPr>
          <p:cNvSpPr txBox="1"/>
          <p:nvPr/>
        </p:nvSpPr>
        <p:spPr>
          <a:xfrm>
            <a:off x="5753322" y="5955591"/>
            <a:ext cx="319817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hours: 9am -5pm</a:t>
            </a:r>
          </a:p>
          <a:p>
            <a:r>
              <a:rPr lang="en-AU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Ph: 03 5454 7833 or 03 5018 7301</a:t>
            </a:r>
          </a:p>
          <a:p>
            <a:r>
              <a:rPr lang="fr-F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Communitycareservices@bendigohealth.org.au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1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CA32202-5EDD-462D-8D43-FD96DC95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067529"/>
              </p:ext>
            </p:extLst>
          </p:nvPr>
        </p:nvGraphicFramePr>
        <p:xfrm>
          <a:off x="569494" y="787399"/>
          <a:ext cx="8317832" cy="2364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390">
                  <a:extLst>
                    <a:ext uri="{9D8B030D-6E8A-4147-A177-3AD203B41FA5}">
                      <a16:colId xmlns:a16="http://schemas.microsoft.com/office/drawing/2014/main" val="4059830030"/>
                    </a:ext>
                  </a:extLst>
                </a:gridCol>
                <a:gridCol w="5502442">
                  <a:extLst>
                    <a:ext uri="{9D8B030D-6E8A-4147-A177-3AD203B41FA5}">
                      <a16:colId xmlns:a16="http://schemas.microsoft.com/office/drawing/2014/main" val="3536156055"/>
                    </a:ext>
                  </a:extLst>
                </a:gridCol>
              </a:tblGrid>
              <a:tr h="655428">
                <a:tc>
                  <a:txBody>
                    <a:bodyPr/>
                    <a:lstStyle/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Monday–Friday</a:t>
                      </a:r>
                    </a:p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8.30am–5pm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708625"/>
                  </a:ext>
                </a:extLst>
              </a:tr>
              <a:tr h="569632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$150 per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698163"/>
                  </a:ext>
                </a:extLst>
              </a:tr>
              <a:tr h="569632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 of Life Care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$150 per hour</a:t>
                      </a:r>
                    </a:p>
                    <a:p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026353"/>
                  </a:ext>
                </a:extLst>
              </a:tr>
              <a:tr h="569632">
                <a:tc>
                  <a:txBody>
                    <a:bodyPr/>
                    <a:lstStyle/>
                    <a:p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Restorative Care - Care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$165 per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430507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29C8164-BA01-4F99-9B1A-59513C0714B3}"/>
              </a:ext>
            </a:extLst>
          </p:cNvPr>
          <p:cNvSpPr txBox="1"/>
          <p:nvPr/>
        </p:nvSpPr>
        <p:spPr>
          <a:xfrm>
            <a:off x="5613400" y="4597400"/>
            <a:ext cx="370617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</a:t>
            </a:r>
            <a:r>
              <a:rPr lang="en-A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AU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ours: 9am -5pm</a:t>
            </a:r>
          </a:p>
          <a:p>
            <a:r>
              <a:rPr lang="en-AU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Ph: 03 5454 7833 or 03 5018 7301</a:t>
            </a:r>
          </a:p>
          <a:p>
            <a:r>
              <a:rPr lang="fr-F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Communitycareservices@bendigohealth.org.au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706FBB-4FD0-473D-AA52-7C0B667FF630}"/>
              </a:ext>
            </a:extLst>
          </p:cNvPr>
          <p:cNvSpPr txBox="1"/>
          <p:nvPr/>
        </p:nvSpPr>
        <p:spPr>
          <a:xfrm>
            <a:off x="1253067" y="364066"/>
            <a:ext cx="7173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 AT HOME: FEE SCHEDULE 2026 - 2027</a:t>
            </a:r>
          </a:p>
        </p:txBody>
      </p:sp>
    </p:spTree>
    <p:extLst>
      <p:ext uri="{BB962C8B-B14F-4D97-AF65-F5344CB8AC3E}">
        <p14:creationId xmlns:p14="http://schemas.microsoft.com/office/powerpoint/2010/main" val="1846949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04_20 - Bendigo Health PowerPoint Template" id="{96D52E73-C96B-4D16-8E36-601D4A8E748F}" vid="{3E1CF33F-D24B-4CEE-850B-E1E1500BBC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</TotalTime>
  <Words>950</Words>
  <Application>Microsoft Office PowerPoint</Application>
  <PresentationFormat>On-screen Show (4:3)</PresentationFormat>
  <Paragraphs>209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Bendigo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 Dearaugo</dc:creator>
  <cp:lastModifiedBy>Seamus Haugh</cp:lastModifiedBy>
  <cp:revision>52</cp:revision>
  <dcterms:created xsi:type="dcterms:W3CDTF">2018-08-28T22:47:11Z</dcterms:created>
  <dcterms:modified xsi:type="dcterms:W3CDTF">2026-07-30T04:55:00Z</dcterms:modified>
</cp:coreProperties>
</file>